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82FB8-F645-8A33-E164-9C986713D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5A82EF-9755-992A-88A8-3DD79202C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5E04B7-E85C-615A-69AA-5F3011C6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3A52C-CE1E-9081-29C3-F8EC3D29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AE58F8-9A06-3229-3457-D066C31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41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364FC-2CF1-BEFB-3604-2453BE0B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24E875-D732-D0B6-39AF-8A82FEB85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889273-03AA-5C29-9A4E-A26D4ED1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55D6EA-BF6D-EFC6-B4CB-C202BF28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6143A9-54EB-FC1C-B4C2-E2C1A181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5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5999DB-DC60-1B22-AE68-7246151A8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1EF342-A26F-9403-C827-FCB622758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3394BA-0739-0A9F-AC9C-18FA7320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5933E-1202-496B-7606-DFC7C42E1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CA88E0-6AD6-2FF5-B65E-DFF61BCF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7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DE0C6-3F9B-451B-F7D8-537DF464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780EEC-B300-02B4-27FA-328CF81A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DED426-3F84-B8B2-84F5-101DB013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F7805A-5AEF-49F1-4A84-C047934A3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439A4-9EA2-29F6-C929-7A48507B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76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34E45-52AB-0C2B-0703-3786B1B7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2F6BDF-1AD3-C4F8-0C2C-B8454BE92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F66EBD-0154-6F3B-4C5C-99327385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98016A-763A-DE31-ECE7-17474E4F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275D4-23F4-EB7E-D3C3-1A38701E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35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4B007-2FD4-8B57-0E14-B9FC23A2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43E06-5A9A-E15D-0440-14DC35AF7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D3FFE1-1D6C-A03A-EE4D-C395302D4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2DF37A-08D1-A5F2-7CF2-54B0DFF4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D021BB-8BFC-4370-5945-9B4A0F7E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DB1B32-B832-2A3C-536D-56BA5E5F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14EDC-BB43-F91D-7331-A31D1BED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A19FD5-E1C5-C9EE-1F73-2932E1D3E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1EB4AC-A44A-E24C-5A4F-F0FB8C90B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0120E0-F3D5-C6FC-DEC7-3258744AA9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234B03-9C05-2711-81AC-C556DB2C7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5B6630-BB3E-E73E-E6B2-4F774FE64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21B86D-AE2F-4BE2-F6EF-54FDBE7A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ADC4E6-BA1C-7BA7-C649-C1AE7AE8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73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B2B0F-B8EF-1293-34D7-267B1B8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AC0141-1203-7265-D6F5-559CB64DA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15E7B6-5DF8-17C5-2863-1149AF7EF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E84EFC-DA82-B9F3-6224-49F72AC5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31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DE64B5-6E9C-2DB6-0040-61C964CA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11A62C-1D1E-4AAB-479D-D272F4280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036583-8548-010C-F70F-A220849C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25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D4D82-3E53-5E3A-2CB5-133D0DCBF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7E4C99-7152-CC06-7992-AE8F4B1E3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9EDD54-DE6F-067A-7CDD-D48CB8CA7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6C7C63-5ACC-27CB-C355-E5B3A84F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0BA77D-5F08-E099-6544-361480B7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8ED830-AB29-2960-9A5F-DD80D06C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99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101EE-9904-ACDB-6821-AA707470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883E31-EB8E-9641-FAC5-A7A203BA4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C21C64-634E-21C2-E2A6-3A5734F48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D892F-1125-A871-BBB7-CAA53278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96B488-C49A-898D-9DDF-50BCC860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A03EC7-F964-972A-E4E8-F17EBBD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06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2E4378-4353-3A5E-099E-35ED253D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B954EB-1390-625D-9A6A-FC808AD1A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14107-9EDB-E1B7-F987-450308D98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948B2-3EAF-4321-AE86-B0DB9DE37409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1802AE-AD3B-15A2-AE0A-067899FD7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52E8B1-9A86-A715-1F30-DF17E82EB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09840-AA34-498C-BA64-B6AC30A6DB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9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C71E6C-1883-7853-1257-42402CE7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38" y="126824"/>
            <a:ext cx="4355341" cy="6675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A1AC50EB-F0B3-9077-2F38-03087EF7AAAE}"/>
              </a:ext>
            </a:extLst>
          </p:cNvPr>
          <p:cNvSpPr/>
          <p:nvPr/>
        </p:nvSpPr>
        <p:spPr>
          <a:xfrm>
            <a:off x="6527724" y="775152"/>
            <a:ext cx="1395530" cy="208872"/>
          </a:xfrm>
          <a:prstGeom prst="wedgeRectCallout">
            <a:avLst>
              <a:gd name="adj1" fmla="val -256451"/>
              <a:gd name="adj2" fmla="val 2865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黑体，小三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82FEDB-215D-3F59-35DB-60821BE62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23" y="984024"/>
            <a:ext cx="3272394" cy="717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F4A99844-0369-2DFD-A24B-D925BBA7E20D}"/>
              </a:ext>
            </a:extLst>
          </p:cNvPr>
          <p:cNvSpPr/>
          <p:nvPr/>
        </p:nvSpPr>
        <p:spPr>
          <a:xfrm>
            <a:off x="6444175" y="287781"/>
            <a:ext cx="2509518" cy="267909"/>
          </a:xfrm>
          <a:prstGeom prst="wedgeRectCallout">
            <a:avLst>
              <a:gd name="adj1" fmla="val -160456"/>
              <a:gd name="adj2" fmla="val 3038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宋体，五号，文字在横线上面！</a:t>
            </a:r>
          </a:p>
        </p:txBody>
      </p: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43C0E179-7B1B-55DD-FEA4-1BEC1E8CDC96}"/>
              </a:ext>
            </a:extLst>
          </p:cNvPr>
          <p:cNvSpPr/>
          <p:nvPr/>
        </p:nvSpPr>
        <p:spPr>
          <a:xfrm>
            <a:off x="8571558" y="2000540"/>
            <a:ext cx="1700355" cy="807642"/>
          </a:xfrm>
          <a:prstGeom prst="wedgeRectCallout">
            <a:avLst>
              <a:gd name="adj1" fmla="val -256451"/>
              <a:gd name="adj2" fmla="val 2865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正文文字：宋体，小四（英文 </a:t>
            </a:r>
            <a:r>
              <a:rPr lang="en-US" altLang="zh-CN" sz="1400" b="1" dirty="0">
                <a:solidFill>
                  <a:schemeClr val="tx1"/>
                </a:solidFill>
              </a:rPr>
              <a:t>Times New Roman</a:t>
            </a:r>
            <a:r>
              <a:rPr lang="zh-CN" altLang="en-US" sz="1400" b="1" dirty="0">
                <a:solidFill>
                  <a:schemeClr val="tx1"/>
                </a:solidFill>
              </a:rPr>
              <a:t>）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9B0F85-5D72-A776-285E-7F35023B818C}"/>
              </a:ext>
            </a:extLst>
          </p:cNvPr>
          <p:cNvGrpSpPr/>
          <p:nvPr/>
        </p:nvGrpSpPr>
        <p:grpSpPr>
          <a:xfrm>
            <a:off x="8571558" y="2808182"/>
            <a:ext cx="3020099" cy="3065793"/>
            <a:chOff x="8997066" y="2808182"/>
            <a:chExt cx="3020099" cy="306579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3AC83B7-49BA-3B0A-473F-07ED08974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7066" y="2808182"/>
              <a:ext cx="2939208" cy="2838353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8B060BA-9C13-3B8F-1F05-F9DF5017367F}"/>
                </a:ext>
              </a:extLst>
            </p:cNvPr>
            <p:cNvSpPr/>
            <p:nvPr/>
          </p:nvSpPr>
          <p:spPr>
            <a:xfrm>
              <a:off x="11076563" y="4954934"/>
              <a:ext cx="940602" cy="9190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E52AE68D-B957-70E6-BA04-8292D48AC62D}"/>
              </a:ext>
            </a:extLst>
          </p:cNvPr>
          <p:cNvSpPr/>
          <p:nvPr/>
        </p:nvSpPr>
        <p:spPr>
          <a:xfrm>
            <a:off x="6857100" y="5723593"/>
            <a:ext cx="1395530" cy="208872"/>
          </a:xfrm>
          <a:prstGeom prst="wedgeRectCallout">
            <a:avLst>
              <a:gd name="adj1" fmla="val -237160"/>
              <a:gd name="adj2" fmla="val 1754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57D87F2-981D-34CF-BBB6-59740D177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475" y="5504131"/>
            <a:ext cx="3243251" cy="739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9CEC0771-9B80-0E26-CC50-EF58342375BD}"/>
              </a:ext>
            </a:extLst>
          </p:cNvPr>
          <p:cNvSpPr/>
          <p:nvPr/>
        </p:nvSpPr>
        <p:spPr>
          <a:xfrm>
            <a:off x="2445353" y="6269332"/>
            <a:ext cx="1527877" cy="420066"/>
          </a:xfrm>
          <a:prstGeom prst="wedgeRectCallout">
            <a:avLst>
              <a:gd name="adj1" fmla="val -94891"/>
              <a:gd name="adj2" fmla="val -12942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宋体，小四</a:t>
            </a:r>
            <a:r>
              <a:rPr lang="en-US" altLang="zh-CN" sz="1400" b="1" dirty="0">
                <a:solidFill>
                  <a:schemeClr val="tx1"/>
                </a:solidFill>
              </a:rPr>
              <a:t>,</a:t>
            </a:r>
            <a:r>
              <a:rPr lang="zh-CN" altLang="en-US" sz="1400" b="1" dirty="0">
                <a:solidFill>
                  <a:schemeClr val="tx1"/>
                </a:solidFill>
              </a:rPr>
              <a:t>加粗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F7E87FF-8FE4-EFC8-12B8-79CC22ED59D7}"/>
              </a:ext>
            </a:extLst>
          </p:cNvPr>
          <p:cNvCxnSpPr/>
          <p:nvPr/>
        </p:nvCxnSpPr>
        <p:spPr>
          <a:xfrm>
            <a:off x="1592078" y="5932465"/>
            <a:ext cx="3806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7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AC4D567-5A6E-4052-D3C9-1060920E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40" y="88374"/>
            <a:ext cx="4608826" cy="6681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3FA2CFB5-1508-641F-3313-1A5B9F7953AC}"/>
              </a:ext>
            </a:extLst>
          </p:cNvPr>
          <p:cNvSpPr/>
          <p:nvPr/>
        </p:nvSpPr>
        <p:spPr>
          <a:xfrm>
            <a:off x="6497036" y="6125442"/>
            <a:ext cx="3566006" cy="420066"/>
          </a:xfrm>
          <a:prstGeom prst="wedgeRectCallout">
            <a:avLst>
              <a:gd name="adj1" fmla="val -132595"/>
              <a:gd name="adj2" fmla="val 6505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摘要和目录，用</a:t>
            </a:r>
            <a:r>
              <a:rPr lang="en-US" altLang="zh-CN" sz="1400" b="1" dirty="0">
                <a:solidFill>
                  <a:schemeClr val="tx1"/>
                </a:solidFill>
              </a:rPr>
              <a:t>I,II,III,IV…</a:t>
            </a:r>
            <a:r>
              <a:rPr lang="zh-CN" altLang="en-US" sz="1400" b="1" dirty="0">
                <a:solidFill>
                  <a:schemeClr val="tx1"/>
                </a:solidFill>
              </a:rPr>
              <a:t>这样的页码连续编号，小五</a:t>
            </a:r>
            <a:r>
              <a:rPr lang="en-US" altLang="zh-CN" sz="1400" b="1" dirty="0">
                <a:solidFill>
                  <a:schemeClr val="tx1"/>
                </a:solidFill>
              </a:rPr>
              <a:t>times new roman </a:t>
            </a:r>
            <a:r>
              <a:rPr lang="zh-CN" altLang="en-US" sz="1400" b="1" dirty="0">
                <a:solidFill>
                  <a:schemeClr val="tx1"/>
                </a:solidFill>
              </a:rPr>
              <a:t>字体</a:t>
            </a:r>
            <a:r>
              <a:rPr lang="en-US" altLang="zh-CN" sz="1400" b="1" dirty="0">
                <a:solidFill>
                  <a:schemeClr val="tx1"/>
                </a:solidFill>
              </a:rPr>
              <a:t>!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4C44F3A0-77C0-3840-ACD7-815B2EB3ABE6}"/>
              </a:ext>
            </a:extLst>
          </p:cNvPr>
          <p:cNvSpPr/>
          <p:nvPr/>
        </p:nvSpPr>
        <p:spPr>
          <a:xfrm>
            <a:off x="6527724" y="775152"/>
            <a:ext cx="1395530" cy="208872"/>
          </a:xfrm>
          <a:prstGeom prst="wedgeRectCallout">
            <a:avLst>
              <a:gd name="adj1" fmla="val -256451"/>
              <a:gd name="adj2" fmla="val 2865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黑体，小三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49F940-2942-688B-55CF-61EB5108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23" y="984024"/>
            <a:ext cx="3272394" cy="717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518C4E29-36CA-4FF9-B9EE-C75E341B3BEE}"/>
              </a:ext>
            </a:extLst>
          </p:cNvPr>
          <p:cNvSpPr/>
          <p:nvPr/>
        </p:nvSpPr>
        <p:spPr>
          <a:xfrm>
            <a:off x="5993937" y="2432212"/>
            <a:ext cx="1395530" cy="208872"/>
          </a:xfrm>
          <a:prstGeom prst="wedgeRectCallout">
            <a:avLst>
              <a:gd name="adj1" fmla="val -321642"/>
              <a:gd name="adj2" fmla="val -598019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黑体，小四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CFE65E-80EB-47A8-1629-53FBFFB1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9477"/>
          <a:stretch/>
        </p:blipFill>
        <p:spPr>
          <a:xfrm>
            <a:off x="7389467" y="2432212"/>
            <a:ext cx="2939208" cy="582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3C50556F-4766-315D-77F3-EC4D5387CFD8}"/>
              </a:ext>
            </a:extLst>
          </p:cNvPr>
          <p:cNvSpPr/>
          <p:nvPr/>
        </p:nvSpPr>
        <p:spPr>
          <a:xfrm>
            <a:off x="5993937" y="2805863"/>
            <a:ext cx="1395530" cy="208872"/>
          </a:xfrm>
          <a:prstGeom prst="wedgeRectCallout">
            <a:avLst>
              <a:gd name="adj1" fmla="val -252460"/>
              <a:gd name="adj2" fmla="val -37801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宋体，小四</a:t>
            </a: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AD17ED37-035A-7A75-D568-CD220A76E554}"/>
              </a:ext>
            </a:extLst>
          </p:cNvPr>
          <p:cNvSpPr/>
          <p:nvPr/>
        </p:nvSpPr>
        <p:spPr>
          <a:xfrm>
            <a:off x="6768389" y="4804892"/>
            <a:ext cx="1939297" cy="263761"/>
          </a:xfrm>
          <a:prstGeom prst="wedgeRectCallout">
            <a:avLst>
              <a:gd name="adj1" fmla="val -286560"/>
              <a:gd name="adj2" fmla="val -21768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目录到三级标题即可</a:t>
            </a:r>
          </a:p>
        </p:txBody>
      </p:sp>
    </p:spTree>
    <p:extLst>
      <p:ext uri="{BB962C8B-B14F-4D97-AF65-F5344CB8AC3E}">
        <p14:creationId xmlns:p14="http://schemas.microsoft.com/office/powerpoint/2010/main" val="276595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A997-97C0-5221-0F99-C1D8BAE23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66789B-CE8D-A8AC-0A29-09C492B02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18" y="264572"/>
            <a:ext cx="4069029" cy="65516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A0022-D291-4ED2-6590-8A9E5ABC8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431" y="264571"/>
            <a:ext cx="4122847" cy="6551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0AFB15C0-4431-5B84-B66C-A3EDF01DBADC}"/>
              </a:ext>
            </a:extLst>
          </p:cNvPr>
          <p:cNvSpPr/>
          <p:nvPr/>
        </p:nvSpPr>
        <p:spPr>
          <a:xfrm>
            <a:off x="4384810" y="1055185"/>
            <a:ext cx="1165026" cy="349690"/>
          </a:xfrm>
          <a:prstGeom prst="wedgeRectCallout">
            <a:avLst>
              <a:gd name="adj1" fmla="val -170454"/>
              <a:gd name="adj2" fmla="val -5987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黑体，小三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06A8C23-3CD8-1102-FDDF-CF8E6BD4A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302" y="1409152"/>
            <a:ext cx="3272394" cy="7171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FA654FC-8A2E-9676-4221-3A5D972B6915}"/>
              </a:ext>
            </a:extLst>
          </p:cNvPr>
          <p:cNvCxnSpPr>
            <a:cxnSpLocks/>
          </p:cNvCxnSpPr>
          <p:nvPr/>
        </p:nvCxnSpPr>
        <p:spPr>
          <a:xfrm flipH="1" flipV="1">
            <a:off x="2970640" y="566278"/>
            <a:ext cx="6516840" cy="8633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36A1776-A1C4-8F7E-BB70-C50F7EDE0E73}"/>
              </a:ext>
            </a:extLst>
          </p:cNvPr>
          <p:cNvCxnSpPr>
            <a:cxnSpLocks/>
          </p:cNvCxnSpPr>
          <p:nvPr/>
        </p:nvCxnSpPr>
        <p:spPr>
          <a:xfrm flipH="1" flipV="1">
            <a:off x="6642165" y="608627"/>
            <a:ext cx="2845315" cy="8209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2D33DB4-8E8B-73EA-DDA3-2786D90FABB9}"/>
              </a:ext>
            </a:extLst>
          </p:cNvPr>
          <p:cNvSpPr txBox="1"/>
          <p:nvPr/>
        </p:nvSpPr>
        <p:spPr>
          <a:xfrm>
            <a:off x="9450346" y="1230030"/>
            <a:ext cx="228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注意页眉单双页文字不同！！！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E1E4E40-9F1A-D0E9-DB9A-E9C19C67D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739" y="3637080"/>
            <a:ext cx="2993924" cy="646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4A91D0CC-2B47-DDED-DA65-695C8FC74939}"/>
              </a:ext>
            </a:extLst>
          </p:cNvPr>
          <p:cNvSpPr/>
          <p:nvPr/>
        </p:nvSpPr>
        <p:spPr>
          <a:xfrm>
            <a:off x="3666925" y="5178463"/>
            <a:ext cx="2032989" cy="603410"/>
          </a:xfrm>
          <a:prstGeom prst="wedgeRectCallout">
            <a:avLst>
              <a:gd name="adj1" fmla="val -68414"/>
              <a:gd name="adj2" fmla="val -25134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用上标给出文献引用标识（序号即文末的参考文献编号）</a:t>
            </a:r>
          </a:p>
        </p:txBody>
      </p:sp>
      <p:sp>
        <p:nvSpPr>
          <p:cNvPr id="26" name="对话气泡: 矩形 25">
            <a:extLst>
              <a:ext uri="{FF2B5EF4-FFF2-40B4-BE49-F238E27FC236}">
                <a16:creationId xmlns:a16="http://schemas.microsoft.com/office/drawing/2014/main" id="{C8478BE8-0E19-2FE4-E728-92524A2D3734}"/>
              </a:ext>
            </a:extLst>
          </p:cNvPr>
          <p:cNvSpPr/>
          <p:nvPr/>
        </p:nvSpPr>
        <p:spPr>
          <a:xfrm>
            <a:off x="9669350" y="4392904"/>
            <a:ext cx="1700355" cy="807642"/>
          </a:xfrm>
          <a:prstGeom prst="wedgeRectCallout">
            <a:avLst>
              <a:gd name="adj1" fmla="val -124529"/>
              <a:gd name="adj2" fmla="val 1037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正文文字：宋体，小四（英文 </a:t>
            </a:r>
            <a:r>
              <a:rPr lang="en-US" altLang="zh-CN" sz="1400" b="1" dirty="0">
                <a:solidFill>
                  <a:schemeClr val="tx1"/>
                </a:solidFill>
              </a:rPr>
              <a:t>Times New Roman</a:t>
            </a:r>
            <a:r>
              <a:rPr lang="zh-CN" altLang="en-US" sz="1400" b="1" dirty="0">
                <a:solidFill>
                  <a:schemeClr val="tx1"/>
                </a:solidFill>
              </a:rPr>
              <a:t>）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B1FE59D-FFCC-C85F-EFCE-AC0DCCDA1A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9477"/>
          <a:stretch/>
        </p:blipFill>
        <p:spPr>
          <a:xfrm>
            <a:off x="8794135" y="5200546"/>
            <a:ext cx="2939208" cy="582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对话气泡: 矩形 27">
            <a:extLst>
              <a:ext uri="{FF2B5EF4-FFF2-40B4-BE49-F238E27FC236}">
                <a16:creationId xmlns:a16="http://schemas.microsoft.com/office/drawing/2014/main" id="{9B33C2C7-8B9C-C856-6559-B9A5FAB0C2D8}"/>
              </a:ext>
            </a:extLst>
          </p:cNvPr>
          <p:cNvSpPr/>
          <p:nvPr/>
        </p:nvSpPr>
        <p:spPr>
          <a:xfrm>
            <a:off x="4200713" y="3632802"/>
            <a:ext cx="1165026" cy="603410"/>
          </a:xfrm>
          <a:prstGeom prst="wedgeRectCallout">
            <a:avLst>
              <a:gd name="adj1" fmla="val 15545"/>
              <a:gd name="adj2" fmla="val -126958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9BEE6937-7819-CDEA-6224-55F782012518}"/>
              </a:ext>
            </a:extLst>
          </p:cNvPr>
          <p:cNvSpPr/>
          <p:nvPr/>
        </p:nvSpPr>
        <p:spPr>
          <a:xfrm>
            <a:off x="4200713" y="3632803"/>
            <a:ext cx="1165026" cy="603410"/>
          </a:xfrm>
          <a:prstGeom prst="wedgeRectCallout">
            <a:avLst>
              <a:gd name="adj1" fmla="val -255073"/>
              <a:gd name="adj2" fmla="val -2090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黑体，四号</a:t>
            </a:r>
          </a:p>
        </p:txBody>
      </p:sp>
    </p:spTree>
    <p:extLst>
      <p:ext uri="{BB962C8B-B14F-4D97-AF65-F5344CB8AC3E}">
        <p14:creationId xmlns:p14="http://schemas.microsoft.com/office/powerpoint/2010/main" val="219051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EB06F8-2B0C-2156-9C5A-DC5C015FE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4" y="185736"/>
            <a:ext cx="4186850" cy="6486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012244-5CC7-73AB-6FE5-5790FABF8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977" y="185737"/>
            <a:ext cx="4139220" cy="6486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C34D2DC4-4D2E-E35C-A0A4-DE24FFD1F5A4}"/>
              </a:ext>
            </a:extLst>
          </p:cNvPr>
          <p:cNvSpPr/>
          <p:nvPr/>
        </p:nvSpPr>
        <p:spPr>
          <a:xfrm>
            <a:off x="3886473" y="5002055"/>
            <a:ext cx="1990076" cy="925282"/>
          </a:xfrm>
          <a:prstGeom prst="wedgeRectCallout">
            <a:avLst>
              <a:gd name="adj1" fmla="val -101324"/>
              <a:gd name="adj2" fmla="val 8689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图编号在图下方！仅编号到章，不要到节。宋体（英文</a:t>
            </a:r>
            <a:r>
              <a:rPr lang="en-US" altLang="zh-CN" sz="1400" b="1" dirty="0">
                <a:solidFill>
                  <a:schemeClr val="tx1"/>
                </a:solidFill>
              </a:rPr>
              <a:t>Times New Roman</a:t>
            </a:r>
            <a:r>
              <a:rPr lang="zh-CN" altLang="en-US" sz="1400" b="1" dirty="0">
                <a:solidFill>
                  <a:schemeClr val="tx1"/>
                </a:solidFill>
              </a:rPr>
              <a:t>），五号</a:t>
            </a: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FFE4164D-0939-70EF-F7C1-D409CA41D865}"/>
              </a:ext>
            </a:extLst>
          </p:cNvPr>
          <p:cNvSpPr/>
          <p:nvPr/>
        </p:nvSpPr>
        <p:spPr>
          <a:xfrm>
            <a:off x="5001873" y="4043362"/>
            <a:ext cx="2418101" cy="828613"/>
          </a:xfrm>
          <a:prstGeom prst="wedgeRectCallout">
            <a:avLst>
              <a:gd name="adj1" fmla="val -108611"/>
              <a:gd name="adj2" fmla="val 622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图中字体以五号或者小五号为宜，不要太大或太小，尤其不要用图来占篇幅，或者图下方留大片空白！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91140BE-8603-943D-2B28-B13F54CCD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00" b="3063"/>
          <a:stretch/>
        </p:blipFill>
        <p:spPr>
          <a:xfrm>
            <a:off x="6400820" y="882267"/>
            <a:ext cx="1523999" cy="2562225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B77C997-99D1-BF51-D620-49B206E6A389}"/>
              </a:ext>
            </a:extLst>
          </p:cNvPr>
          <p:cNvCxnSpPr>
            <a:cxnSpLocks/>
          </p:cNvCxnSpPr>
          <p:nvPr/>
        </p:nvCxnSpPr>
        <p:spPr>
          <a:xfrm>
            <a:off x="6162662" y="1588257"/>
            <a:ext cx="553119" cy="1905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D718E88-18BB-8FBB-7F1C-874453D685AE}"/>
              </a:ext>
            </a:extLst>
          </p:cNvPr>
          <p:cNvCxnSpPr>
            <a:cxnSpLocks/>
          </p:cNvCxnSpPr>
          <p:nvPr/>
        </p:nvCxnSpPr>
        <p:spPr>
          <a:xfrm>
            <a:off x="6124260" y="1654362"/>
            <a:ext cx="591521" cy="9365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A925139-AA68-3348-C6B4-4F469024C3FE}"/>
              </a:ext>
            </a:extLst>
          </p:cNvPr>
          <p:cNvSpPr txBox="1"/>
          <p:nvPr/>
        </p:nvSpPr>
        <p:spPr>
          <a:xfrm>
            <a:off x="4408486" y="526076"/>
            <a:ext cx="1880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</a:rPr>
              <a:t>图片环绕方式布局，采用这两种比较好（图片所在行，就不要用固定值</a:t>
            </a:r>
            <a:r>
              <a:rPr lang="en-US" altLang="zh-CN" sz="1600" b="1" dirty="0">
                <a:solidFill>
                  <a:srgbClr val="FF0000"/>
                </a:solidFill>
              </a:rPr>
              <a:t>20</a:t>
            </a:r>
            <a:r>
              <a:rPr lang="zh-CN" altLang="en-US" sz="1600" b="1" dirty="0">
                <a:solidFill>
                  <a:srgbClr val="FF0000"/>
                </a:solidFill>
              </a:rPr>
              <a:t>磅，采用单倍行距，否则图片显示不完整）</a:t>
            </a:r>
          </a:p>
        </p:txBody>
      </p: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4A557F84-81B3-901F-BF40-C141BDD9B862}"/>
              </a:ext>
            </a:extLst>
          </p:cNvPr>
          <p:cNvSpPr/>
          <p:nvPr/>
        </p:nvSpPr>
        <p:spPr>
          <a:xfrm>
            <a:off x="6096000" y="5293832"/>
            <a:ext cx="2418101" cy="341728"/>
          </a:xfrm>
          <a:prstGeom prst="wedgeRectCallout">
            <a:avLst>
              <a:gd name="adj1" fmla="val 53481"/>
              <a:gd name="adj2" fmla="val 142998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多个子图的编号方式</a:t>
            </a:r>
          </a:p>
        </p:txBody>
      </p: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428B4269-0539-6D75-3A12-01C1B04C2775}"/>
              </a:ext>
            </a:extLst>
          </p:cNvPr>
          <p:cNvSpPr/>
          <p:nvPr/>
        </p:nvSpPr>
        <p:spPr>
          <a:xfrm>
            <a:off x="9667875" y="1654362"/>
            <a:ext cx="1698964" cy="341728"/>
          </a:xfrm>
          <a:prstGeom prst="wedgeRectCallout">
            <a:avLst>
              <a:gd name="adj1" fmla="val 53481"/>
              <a:gd name="adj2" fmla="val 142998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</a:rPr>
              <a:t>公式的编号方式及间距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C26E877-4454-59D7-FDD9-215BE4E3D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19" y="910665"/>
            <a:ext cx="3438505" cy="7436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C20BC2E-F4FD-AB09-6D55-09D4BB92C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661" y="5932329"/>
            <a:ext cx="3187241" cy="685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424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8F8D7A-6A41-297A-6184-E90AADA9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37" y="105409"/>
            <a:ext cx="4149938" cy="6738302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0600126E-FFB9-5F1A-644B-4EE8874BE28D}"/>
              </a:ext>
            </a:extLst>
          </p:cNvPr>
          <p:cNvSpPr/>
          <p:nvPr/>
        </p:nvSpPr>
        <p:spPr>
          <a:xfrm>
            <a:off x="5020926" y="2622132"/>
            <a:ext cx="2418101" cy="828613"/>
          </a:xfrm>
          <a:prstGeom prst="wedgeRectCallout">
            <a:avLst>
              <a:gd name="adj1" fmla="val -121413"/>
              <a:gd name="adj2" fmla="val 737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表编号在表上方！仅编号到章，不要到节。宋体（英文</a:t>
            </a:r>
            <a:r>
              <a:rPr lang="en-US" altLang="zh-CN" sz="1400" b="1" dirty="0">
                <a:solidFill>
                  <a:schemeClr val="tx1"/>
                </a:solidFill>
              </a:rPr>
              <a:t>Times New Roman</a:t>
            </a:r>
            <a:r>
              <a:rPr lang="zh-CN" altLang="en-US" sz="1400" b="1" dirty="0">
                <a:solidFill>
                  <a:schemeClr val="tx1"/>
                </a:solidFill>
              </a:rPr>
              <a:t>），五号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14BE495A-CC73-0DE5-5F0C-0AFD74E8D348}"/>
              </a:ext>
            </a:extLst>
          </p:cNvPr>
          <p:cNvSpPr/>
          <p:nvPr/>
        </p:nvSpPr>
        <p:spPr>
          <a:xfrm>
            <a:off x="5748961" y="4986337"/>
            <a:ext cx="2637802" cy="828613"/>
          </a:xfrm>
          <a:prstGeom prst="wedgeRectCallout">
            <a:avLst>
              <a:gd name="adj1" fmla="val -139485"/>
              <a:gd name="adj2" fmla="val -66193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表中字体五号，表最好不要分为多页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25F09F-AE96-91D1-96B2-343504A0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7" y="2629305"/>
            <a:ext cx="3820652" cy="821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122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D76107D-8184-4887-E6E6-975E0E97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80" y="0"/>
            <a:ext cx="4365789" cy="6858000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6B22FC40-1DC6-78D1-4F2E-CCDBD0CF8C2E}"/>
              </a:ext>
            </a:extLst>
          </p:cNvPr>
          <p:cNvSpPr/>
          <p:nvPr/>
        </p:nvSpPr>
        <p:spPr>
          <a:xfrm>
            <a:off x="6273463" y="569495"/>
            <a:ext cx="2418101" cy="828613"/>
          </a:xfrm>
          <a:prstGeom prst="wedgeRectCallout">
            <a:avLst>
              <a:gd name="adj1" fmla="val -132048"/>
              <a:gd name="adj2" fmla="val -9780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一般来说，用表的方式描述代码较合理，但也可以编号为“代码</a:t>
            </a:r>
            <a:r>
              <a:rPr lang="en-US" altLang="zh-CN" sz="1400" b="1" dirty="0">
                <a:solidFill>
                  <a:schemeClr val="tx1"/>
                </a:solidFill>
              </a:rPr>
              <a:t>3-2  xxx</a:t>
            </a:r>
            <a:r>
              <a:rPr lang="zh-CN" altLang="en-US" sz="1400" b="1" dirty="0">
                <a:solidFill>
                  <a:schemeClr val="tx1"/>
                </a:solidFill>
              </a:rPr>
              <a:t>”这样。</a:t>
            </a:r>
            <a:endParaRPr lang="en-US" altLang="zh-CN" sz="14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代码字体用</a:t>
            </a:r>
            <a:r>
              <a:rPr lang="en-US" altLang="zh-CN" sz="1400" b="1" dirty="0">
                <a:solidFill>
                  <a:schemeClr val="tx1"/>
                </a:solidFill>
              </a:rPr>
              <a:t>5</a:t>
            </a:r>
            <a:r>
              <a:rPr lang="zh-CN" altLang="en-US" sz="1400" b="1" dirty="0">
                <a:solidFill>
                  <a:schemeClr val="tx1"/>
                </a:solidFill>
              </a:rPr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798010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26C902-5447-1046-857D-594CAE13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3" y="504826"/>
            <a:ext cx="4123272" cy="6310312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8C61E2D5-93C2-7438-105F-4F6E48F91634}"/>
              </a:ext>
            </a:extLst>
          </p:cNvPr>
          <p:cNvSpPr/>
          <p:nvPr/>
        </p:nvSpPr>
        <p:spPr>
          <a:xfrm>
            <a:off x="4988639" y="988510"/>
            <a:ext cx="1165026" cy="349690"/>
          </a:xfrm>
          <a:prstGeom prst="wedgeRectCallout">
            <a:avLst>
              <a:gd name="adj1" fmla="val -174541"/>
              <a:gd name="adj2" fmla="val 8225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黑体，小三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52E52D-CAF0-1CBE-5583-314B8F0C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65" y="621076"/>
            <a:ext cx="3272394" cy="717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72E8538C-9F25-F2CB-809B-31460275B543}"/>
              </a:ext>
            </a:extLst>
          </p:cNvPr>
          <p:cNvSpPr/>
          <p:nvPr/>
        </p:nvSpPr>
        <p:spPr>
          <a:xfrm>
            <a:off x="6146441" y="2498221"/>
            <a:ext cx="1855074" cy="554541"/>
          </a:xfrm>
          <a:prstGeom prst="wedgeRectCallout">
            <a:avLst>
              <a:gd name="adj1" fmla="val -128908"/>
              <a:gd name="adj2" fmla="val -1561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字体类型同正文，大小为五号</a:t>
            </a:r>
          </a:p>
        </p:txBody>
      </p:sp>
    </p:spTree>
    <p:extLst>
      <p:ext uri="{BB962C8B-B14F-4D97-AF65-F5344CB8AC3E}">
        <p14:creationId xmlns:p14="http://schemas.microsoft.com/office/powerpoint/2010/main" val="44966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308</Words>
  <Application>Microsoft Office PowerPoint</Application>
  <PresentationFormat>宽屏</PresentationFormat>
  <Paragraphs>25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 ni</dc:creator>
  <cp:lastModifiedBy>ni ni</cp:lastModifiedBy>
  <cp:revision>26</cp:revision>
  <dcterms:created xsi:type="dcterms:W3CDTF">2025-01-10T05:47:50Z</dcterms:created>
  <dcterms:modified xsi:type="dcterms:W3CDTF">2025-01-10T07:06:36Z</dcterms:modified>
</cp:coreProperties>
</file>